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Five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Critical Angle and Total Internal Reflection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16963"/>
              </a:xfrm>
            </p:spPr>
            <p:txBody>
              <a:bodyPr>
                <a:normAutofit lnSpcReduction="10000"/>
              </a:bodyPr>
              <a:lstStyle/>
              <a:p>
                <a:pPr marL="0" lvl="0" indent="0">
                  <a:buNone/>
                </a:pPr>
                <a:r>
                  <a:rPr lang="en-US" sz="2400" b="1" u="heavy" dirty="0" smtClean="0">
                    <a:latin typeface="Gloucester MT Extra Condensed" panose="02030808020601010101" pitchFamily="18" charset="0"/>
                  </a:rPr>
                  <a:t>Apparatus: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1800" dirty="0">
                    <a:latin typeface="Gloucester MT Extra Condensed" panose="02030808020601010101" pitchFamily="18" charset="0"/>
                  </a:rPr>
                  <a:t>Laser light source, Protractor, Semicircular blocks glass.</a:t>
                </a:r>
              </a:p>
              <a:p>
                <a:pPr marL="0" lvl="0" indent="0">
                  <a:buNone/>
                </a:pPr>
                <a:r>
                  <a:rPr lang="en-US" sz="2400" b="1" u="heavy" dirty="0" smtClean="0">
                    <a:latin typeface="Gloucester MT Extra Condensed" panose="02030808020601010101" pitchFamily="18" charset="0"/>
                  </a:rPr>
                  <a:t>Theory</a:t>
                </a:r>
                <a:r>
                  <a:rPr lang="en-US" sz="2400" b="1" u="heavy" dirty="0">
                    <a:latin typeface="Gloucester MT Extra Condensed" panose="02030808020601010101" pitchFamily="18" charset="0"/>
                  </a:rPr>
                  <a:t>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1800" i="1" dirty="0">
                    <a:latin typeface="Gloucester MT Extra Condensed" panose="02030808020601010101" pitchFamily="18" charset="0"/>
                  </a:rPr>
                  <a:t>Critical Angle 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is the angle of incidence of a light ray which travels from high optical dense medium to the lower one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180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1800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en-US" sz="1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sz="180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800" dirty="0">
                    <a:latin typeface="Gloucester MT Extra Condensed" panose="02030808020601010101" pitchFamily="18" charset="0"/>
                  </a:rPr>
                  <a:t> which results in it being refracted at 90 degree to the normal. As an example of the critical angle suppose that a light traveling through water towards the boundary with a less dense material such as air. When the angle of incidence in water reaches a certain critical value, the refracted ray lies along the boundary, having an angle of refraction of (90-degrees). This angle of incidence is known as the critical angle; it is the largest angle of incidence for which refraction can still occur. 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1800" i="1" dirty="0">
                    <a:latin typeface="Gloucester MT Extra Condensed" panose="02030808020601010101" pitchFamily="18" charset="0"/>
                  </a:rPr>
                  <a:t>Total internal reflection 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is the phenomenon which occurs when a propagated </a:t>
                </a:r>
                <a:r>
                  <a:rPr lang="en-US" sz="1800" dirty="0" smtClean="0">
                    <a:latin typeface="Gloucester MT Extra Condensed" panose="02030808020601010101" pitchFamily="18" charset="0"/>
                  </a:rPr>
                  <a:t>wave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 strikes a medium boundary at an angle larger than a particular </a:t>
                </a:r>
                <a:r>
                  <a:rPr lang="en-US" sz="1800" dirty="0" smtClean="0">
                    <a:latin typeface="Gloucester MT Extra Condensed" panose="02030808020601010101" pitchFamily="18" charset="0"/>
                  </a:rPr>
                  <a:t>critical angle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 with respect to the </a:t>
                </a:r>
                <a:r>
                  <a:rPr lang="en-US" sz="1800" dirty="0" smtClean="0">
                    <a:latin typeface="Gloucester MT Extra Condensed" panose="02030808020601010101" pitchFamily="18" charset="0"/>
                  </a:rPr>
                  <a:t>normal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 of the surface. When the </a:t>
                </a:r>
                <a:r>
                  <a:rPr lang="en-US" sz="1800" dirty="0" smtClean="0">
                    <a:latin typeface="Gloucester MT Extra Condensed" panose="02030808020601010101" pitchFamily="18" charset="0"/>
                  </a:rPr>
                  <a:t>refractive index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 is lower on the other side of the boundary and the incident angle is greater than the critical angle, the wave cannot pass through and is entirely </a:t>
                </a:r>
                <a:r>
                  <a:rPr lang="en-US" sz="1800" dirty="0" smtClean="0">
                    <a:latin typeface="Gloucester MT Extra Condensed" panose="02030808020601010101" pitchFamily="18" charset="0"/>
                  </a:rPr>
                  <a:t>reflected. </a:t>
                </a:r>
                <a:r>
                  <a:rPr lang="en-US" sz="1800" dirty="0">
                    <a:latin typeface="Gloucester MT Extra Condensed" panose="02030808020601010101" pitchFamily="18" charset="0"/>
                  </a:rPr>
                  <a:t>Total internal reflection of light can be demonstrated using a semi-circular block of glass or plastic.</a:t>
                </a:r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16963"/>
              </a:xfrm>
              <a:blipFill rotWithShape="0">
                <a:blip r:embed="rId2"/>
                <a:stretch>
                  <a:fillRect l="-928" t="-2528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0571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59</Words>
  <Application>Microsoft Office PowerPoint</Application>
  <PresentationFormat>Custom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Five Critical Angle and Total Internal Reflection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2018-12-04T18:03:18Z</dcterms:modified>
</cp:coreProperties>
</file>